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64" r:id="rId3"/>
    <p:sldId id="263" r:id="rId4"/>
    <p:sldId id="257" r:id="rId5"/>
    <p:sldId id="266" r:id="rId6"/>
    <p:sldId id="258" r:id="rId7"/>
    <p:sldId id="260" r:id="rId8"/>
    <p:sldId id="267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  <a:srgbClr val="0000FF"/>
    <a:srgbClr val="00FF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66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869D4-6EBF-4A6F-8631-2C9B9092FB4D}" type="datetimeFigureOut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F8-3B24-4CB8-8E7E-F4DFC15DAB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1302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869D4-6EBF-4A6F-8631-2C9B9092FB4D}" type="datetimeFigureOut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F8-3B24-4CB8-8E7E-F4DFC15DAB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1995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869D4-6EBF-4A6F-8631-2C9B9092FB4D}" type="datetimeFigureOut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F8-3B24-4CB8-8E7E-F4DFC15DAB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60878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869D4-6EBF-4A6F-8631-2C9B9092FB4D}" type="datetimeFigureOut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F8-3B24-4CB8-8E7E-F4DFC15DAB9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9077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869D4-6EBF-4A6F-8631-2C9B9092FB4D}" type="datetimeFigureOut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F8-3B24-4CB8-8E7E-F4DFC15DAB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18406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869D4-6EBF-4A6F-8631-2C9B9092FB4D}" type="datetimeFigureOut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F8-3B24-4CB8-8E7E-F4DFC15DAB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95656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869D4-6EBF-4A6F-8631-2C9B9092FB4D}" type="datetimeFigureOut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F8-3B24-4CB8-8E7E-F4DFC15DAB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36666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869D4-6EBF-4A6F-8631-2C9B9092FB4D}" type="datetimeFigureOut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F8-3B24-4CB8-8E7E-F4DFC15DAB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92539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869D4-6EBF-4A6F-8631-2C9B9092FB4D}" type="datetimeFigureOut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F8-3B24-4CB8-8E7E-F4DFC15DAB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4272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869D4-6EBF-4A6F-8631-2C9B9092FB4D}" type="datetimeFigureOut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F8-3B24-4CB8-8E7E-F4DFC15DAB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5677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869D4-6EBF-4A6F-8631-2C9B9092FB4D}" type="datetimeFigureOut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F8-3B24-4CB8-8E7E-F4DFC15DAB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3763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869D4-6EBF-4A6F-8631-2C9B9092FB4D}" type="datetimeFigureOut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F8-3B24-4CB8-8E7E-F4DFC15DAB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19554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869D4-6EBF-4A6F-8631-2C9B9092FB4D}" type="datetimeFigureOut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F8-3B24-4CB8-8E7E-F4DFC15DAB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475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869D4-6EBF-4A6F-8631-2C9B9092FB4D}" type="datetimeFigureOut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F8-3B24-4CB8-8E7E-F4DFC15DAB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0842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869D4-6EBF-4A6F-8631-2C9B9092FB4D}" type="datetimeFigureOut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F8-3B24-4CB8-8E7E-F4DFC15DAB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069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869D4-6EBF-4A6F-8631-2C9B9092FB4D}" type="datetimeFigureOut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F8-3B24-4CB8-8E7E-F4DFC15DAB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4734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869D4-6EBF-4A6F-8631-2C9B9092FB4D}" type="datetimeFigureOut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09FF8-3B24-4CB8-8E7E-F4DFC15DAB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0341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745869D4-6EBF-4A6F-8631-2C9B9092FB4D}" type="datetimeFigureOut">
              <a:rPr lang="zh-TW" altLang="en-US" smtClean="0"/>
              <a:t>2022/6/6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78409FF8-3B24-4CB8-8E7E-F4DFC15DAB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65098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microsoft.com/office/2007/relationships/hdphoto" Target="../media/hdphoto1.wdp"/><Relationship Id="rId7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kylining823.github.io/ColorTest/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3030DC-0103-9923-386B-B9B1A505DC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JS</a:t>
            </a:r>
            <a:r>
              <a:rPr lang="zh-TW" altLang="en-US" dirty="0"/>
              <a:t>報告 遊戲</a:t>
            </a:r>
            <a:r>
              <a:rPr lang="en-US" altLang="zh-TW" dirty="0" err="1">
                <a:solidFill>
                  <a:srgbClr val="FF0000"/>
                </a:solidFill>
              </a:rPr>
              <a:t>Color</a:t>
            </a:r>
            <a:r>
              <a:rPr lang="en-US" altLang="zh-TW" dirty="0" err="1">
                <a:solidFill>
                  <a:srgbClr val="00B050"/>
                </a:solidFill>
              </a:rPr>
              <a:t>Test</a:t>
            </a:r>
            <a:endParaRPr lang="zh-TW" altLang="en-US" dirty="0">
              <a:solidFill>
                <a:srgbClr val="00B050"/>
              </a:solidFill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C8747B3-8321-DFB3-6DB7-0AAC992FFF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109705002</a:t>
            </a:r>
            <a:r>
              <a:rPr lang="zh-TW" altLang="en-US" dirty="0"/>
              <a:t> 李天寧</a:t>
            </a:r>
          </a:p>
        </p:txBody>
      </p:sp>
    </p:spTree>
    <p:extLst>
      <p:ext uri="{BB962C8B-B14F-4D97-AF65-F5344CB8AC3E}">
        <p14:creationId xmlns:p14="http://schemas.microsoft.com/office/powerpoint/2010/main" val="1220061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04E86F-DBD8-76FB-4687-B381E2207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設計發想</a:t>
            </a:r>
            <a:r>
              <a:rPr lang="en-US" altLang="zh-TW" dirty="0"/>
              <a:t>&amp;</a:t>
            </a:r>
            <a:r>
              <a:rPr lang="zh-TW" altLang="en-US" dirty="0"/>
              <a:t>特別感謝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909A7CD-17B4-461B-765A-0A6E80291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b="1" i="1" dirty="0">
                <a:latin typeface="+mj-ea"/>
                <a:ea typeface="+mj-ea"/>
              </a:rPr>
              <a:t>「蛤，</a:t>
            </a:r>
            <a:r>
              <a:rPr lang="zh-TW" altLang="en-US" b="1" i="1" dirty="0">
                <a:solidFill>
                  <a:schemeClr val="accent3">
                    <a:lumMod val="75000"/>
                  </a:schemeClr>
                </a:solidFill>
                <a:latin typeface="+mj-ea"/>
                <a:ea typeface="+mj-ea"/>
              </a:rPr>
              <a:t>猴子</a:t>
            </a:r>
            <a:r>
              <a:rPr lang="zh-TW" altLang="en-US" b="1" i="1" dirty="0">
                <a:solidFill>
                  <a:schemeClr val="tx1"/>
                </a:solidFill>
                <a:latin typeface="+mj-ea"/>
                <a:ea typeface="+mj-ea"/>
              </a:rPr>
              <a:t>不</a:t>
            </a:r>
            <a:r>
              <a:rPr lang="zh-TW" altLang="en-US" b="1" i="1" dirty="0">
                <a:latin typeface="+mj-ea"/>
                <a:ea typeface="+mj-ea"/>
              </a:rPr>
              <a:t>是</a:t>
            </a:r>
            <a:r>
              <a:rPr lang="zh-TW" altLang="en-US" b="1" i="1" dirty="0">
                <a:solidFill>
                  <a:srgbClr val="92D050"/>
                </a:solidFill>
                <a:latin typeface="+mj-ea"/>
                <a:ea typeface="+mj-ea"/>
              </a:rPr>
              <a:t>綠色</a:t>
            </a:r>
            <a:r>
              <a:rPr lang="zh-TW" altLang="en-US" b="1" i="1" dirty="0">
                <a:latin typeface="+mj-ea"/>
                <a:ea typeface="+mj-ea"/>
              </a:rPr>
              <a:t>的</a:t>
            </a:r>
            <a:r>
              <a:rPr lang="en-US" altLang="zh-TW" b="1" i="1" dirty="0">
                <a:latin typeface="+mj-ea"/>
                <a:ea typeface="+mj-ea"/>
              </a:rPr>
              <a:t>!?</a:t>
            </a:r>
            <a:r>
              <a:rPr lang="zh-TW" altLang="en-US" b="1" i="1" dirty="0">
                <a:latin typeface="+mj-ea"/>
                <a:ea typeface="+mj-ea"/>
              </a:rPr>
              <a:t>」</a:t>
            </a:r>
            <a:endParaRPr lang="en-US" altLang="zh-TW" b="1" i="1" dirty="0">
              <a:latin typeface="+mj-ea"/>
              <a:ea typeface="+mj-ea"/>
            </a:endParaRPr>
          </a:p>
          <a:p>
            <a:pPr marL="0" indent="0">
              <a:buNone/>
            </a:pPr>
            <a:r>
              <a:rPr lang="zh-TW" altLang="en-US" b="1" i="1" dirty="0">
                <a:latin typeface="+mj-ea"/>
                <a:ea typeface="+mj-ea"/>
              </a:rPr>
              <a:t>「</a:t>
            </a:r>
            <a:r>
              <a:rPr lang="zh-TW" altLang="en-US" b="1" i="1" dirty="0">
                <a:solidFill>
                  <a:srgbClr val="00B050"/>
                </a:solidFill>
                <a:latin typeface="+mj-ea"/>
                <a:ea typeface="+mj-ea"/>
              </a:rPr>
              <a:t>星巴克</a:t>
            </a:r>
            <a:r>
              <a:rPr lang="zh-TW" altLang="en-US" b="1" i="1" dirty="0">
                <a:latin typeface="+mj-ea"/>
                <a:ea typeface="+mj-ea"/>
              </a:rPr>
              <a:t>是賣咖啡的，商標當然是</a:t>
            </a:r>
            <a:r>
              <a:rPr lang="zh-TW" altLang="en-US" b="1" i="1" dirty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咖啡色</a:t>
            </a:r>
            <a:r>
              <a:rPr lang="zh-TW" altLang="en-US" b="1" i="1" dirty="0">
                <a:solidFill>
                  <a:schemeClr val="tx1"/>
                </a:solidFill>
                <a:latin typeface="+mj-ea"/>
                <a:ea typeface="+mj-ea"/>
              </a:rPr>
              <a:t>。</a:t>
            </a:r>
            <a:r>
              <a:rPr lang="zh-TW" altLang="en-US" b="1" i="1" dirty="0">
                <a:latin typeface="+mj-ea"/>
                <a:ea typeface="+mj-ea"/>
              </a:rPr>
              <a:t>」</a:t>
            </a:r>
            <a:endParaRPr lang="en-US" altLang="zh-TW" b="1" i="1" dirty="0">
              <a:latin typeface="+mj-ea"/>
              <a:ea typeface="+mj-ea"/>
            </a:endParaRPr>
          </a:p>
          <a:p>
            <a:pPr marL="0" indent="0">
              <a:buNone/>
            </a:pPr>
            <a:r>
              <a:rPr lang="zh-TW" altLang="en-US" b="1" i="1" dirty="0">
                <a:latin typeface="+mj-ea"/>
                <a:ea typeface="+mj-ea"/>
              </a:rPr>
              <a:t>「我</a:t>
            </a:r>
            <a:r>
              <a:rPr lang="zh-TW" altLang="en-US" b="1" i="1" dirty="0">
                <a:solidFill>
                  <a:srgbClr val="FF0000"/>
                </a:solidFill>
                <a:latin typeface="+mj-ea"/>
                <a:ea typeface="+mj-ea"/>
              </a:rPr>
              <a:t>紅</a:t>
            </a:r>
            <a:r>
              <a:rPr lang="zh-TW" altLang="en-US" b="1" i="1" dirty="0">
                <a:solidFill>
                  <a:srgbClr val="00B050"/>
                </a:solidFill>
                <a:latin typeface="+mj-ea"/>
                <a:ea typeface="+mj-ea"/>
              </a:rPr>
              <a:t>綠</a:t>
            </a:r>
            <a:r>
              <a:rPr lang="zh-TW" altLang="en-US" b="1" i="1" dirty="0">
                <a:latin typeface="+mj-ea"/>
                <a:ea typeface="+mj-ea"/>
              </a:rPr>
              <a:t>燈不會看反，我有記方位的。」</a:t>
            </a:r>
            <a:endParaRPr lang="en-US" altLang="zh-TW" b="1" i="1" dirty="0">
              <a:latin typeface="+mj-ea"/>
              <a:ea typeface="+mj-ea"/>
            </a:endParaRPr>
          </a:p>
          <a:p>
            <a:pPr marL="0" indent="0">
              <a:buNone/>
            </a:pPr>
            <a:r>
              <a:rPr lang="en-US" altLang="zh-TW" dirty="0">
                <a:effectLst/>
                <a:latin typeface="+mj-ea"/>
                <a:ea typeface="+mj-ea"/>
              </a:rPr>
              <a:t>—</a:t>
            </a:r>
            <a:r>
              <a:rPr lang="zh-TW" altLang="en-US" dirty="0">
                <a:effectLst/>
                <a:latin typeface="+mj-ea"/>
                <a:ea typeface="+mj-ea"/>
              </a:rPr>
              <a:t>某位不願意透露名字的色弱朋友</a:t>
            </a:r>
            <a:endParaRPr lang="en-US" altLang="zh-TW" dirty="0">
              <a:effectLst/>
              <a:latin typeface="+mj-ea"/>
              <a:ea typeface="+mj-ea"/>
            </a:endParaRPr>
          </a:p>
          <a:p>
            <a:pPr marL="0" indent="0">
              <a:buNone/>
            </a:pPr>
            <a:endParaRPr lang="en-US" altLang="zh-TW" dirty="0">
              <a:latin typeface="+mj-ea"/>
              <a:ea typeface="+mj-ea"/>
            </a:endParaRPr>
          </a:p>
          <a:p>
            <a:pPr marL="0" indent="0">
              <a:buNone/>
            </a:pPr>
            <a:r>
              <a:rPr lang="zh-TW" altLang="en-US" dirty="0">
                <a:latin typeface="+mj-ea"/>
                <a:ea typeface="+mj-ea"/>
              </a:rPr>
              <a:t>這是靈感啟發於這位朋友的小遊戲</a:t>
            </a:r>
            <a:endParaRPr lang="en-US" altLang="zh-TW" dirty="0">
              <a:latin typeface="+mj-ea"/>
              <a:ea typeface="+mj-ea"/>
            </a:endParaRPr>
          </a:p>
          <a:p>
            <a:pPr marL="0" indent="0">
              <a:buNone/>
            </a:pPr>
            <a:r>
              <a:rPr lang="zh-TW" altLang="en-US" dirty="0">
                <a:latin typeface="+mj-ea"/>
                <a:ea typeface="+mj-ea"/>
              </a:rPr>
              <a:t>正因他無私的自我調侃以及過人的幽默感</a:t>
            </a:r>
            <a:endParaRPr lang="en-US" altLang="zh-TW" dirty="0">
              <a:latin typeface="+mj-ea"/>
              <a:ea typeface="+mj-ea"/>
            </a:endParaRPr>
          </a:p>
          <a:p>
            <a:pPr marL="0" indent="0">
              <a:buNone/>
            </a:pPr>
            <a:r>
              <a:rPr lang="zh-TW" altLang="en-US" dirty="0">
                <a:latin typeface="+mj-ea"/>
                <a:ea typeface="+mj-ea"/>
              </a:rPr>
              <a:t>使本人可以發想進而編寫出此</a:t>
            </a:r>
            <a:r>
              <a:rPr lang="en-US" altLang="zh-TW" dirty="0">
                <a:latin typeface="+mj-ea"/>
                <a:ea typeface="+mj-ea"/>
              </a:rPr>
              <a:t>Project</a:t>
            </a:r>
          </a:p>
          <a:p>
            <a:pPr marL="0" indent="0">
              <a:buNone/>
            </a:pPr>
            <a:r>
              <a:rPr lang="zh-TW" altLang="en-US" dirty="0">
                <a:latin typeface="+mj-ea"/>
                <a:ea typeface="+mj-ea"/>
              </a:rPr>
              <a:t>故在開頭特別感謝。</a:t>
            </a:r>
            <a:endParaRPr lang="en-US" altLang="zh-TW" dirty="0">
              <a:latin typeface="+mj-ea"/>
              <a:ea typeface="+mj-ea"/>
            </a:endParaRPr>
          </a:p>
          <a:p>
            <a:pPr marL="0" indent="0">
              <a:buNone/>
            </a:pPr>
            <a:endParaRPr lang="en-US" altLang="zh-TW" dirty="0">
              <a:latin typeface="+mj-ea"/>
              <a:ea typeface="+mj-ea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58DF89D-BA20-9BA9-9B33-5E10ECFBF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6187" y="1732449"/>
            <a:ext cx="4212731" cy="466977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36232A7-0E2D-1F7E-7B9F-2DEFD3D5EBEB}"/>
              </a:ext>
            </a:extLst>
          </p:cNvPr>
          <p:cNvSpPr/>
          <p:nvPr/>
        </p:nvSpPr>
        <p:spPr>
          <a:xfrm>
            <a:off x="8798560" y="3142827"/>
            <a:ext cx="1668072" cy="3860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9477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040607D-EF38-25C4-6CE9-2360E7067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遊戲介面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629FA0-1637-D0DC-73C8-7E7CCFD529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77418CA-CAEB-9BA2-EFBF-B3DCC34933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0" b="8609"/>
          <a:stretch/>
        </p:blipFill>
        <p:spPr>
          <a:xfrm>
            <a:off x="832876" y="1685036"/>
            <a:ext cx="10515600" cy="463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522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04E86F-DBD8-76FB-4687-B381E2207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90" y="659557"/>
            <a:ext cx="2402959" cy="4175051"/>
          </a:xfrm>
        </p:spPr>
        <p:txBody>
          <a:bodyPr vert="eaVert">
            <a:normAutofit/>
          </a:bodyPr>
          <a:lstStyle/>
          <a:p>
            <a:r>
              <a:rPr lang="zh-TW" altLang="en-US" sz="7200" dirty="0"/>
              <a:t>遊戲規則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909A7CD-17B4-461B-765A-0A6E80291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D1A395FF-3E32-574D-D8DB-AD2AED01BE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r="61437"/>
          <a:stretch/>
        </p:blipFill>
        <p:spPr>
          <a:xfrm>
            <a:off x="2621875" y="0"/>
            <a:ext cx="4191552" cy="68580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F2ECB7C6-ECD5-75DD-74EB-253290737B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09" t="2091" r="5278" b="3520"/>
          <a:stretch/>
        </p:blipFill>
        <p:spPr>
          <a:xfrm>
            <a:off x="7474350" y="276787"/>
            <a:ext cx="3328215" cy="3338567"/>
          </a:xfrm>
          <a:prstGeom prst="rect">
            <a:avLst/>
          </a:prstGeom>
        </p:spPr>
      </p:pic>
      <p:sp>
        <p:nvSpPr>
          <p:cNvPr id="16" name="橢圓 15">
            <a:extLst>
              <a:ext uri="{FF2B5EF4-FFF2-40B4-BE49-F238E27FC236}">
                <a16:creationId xmlns:a16="http://schemas.microsoft.com/office/drawing/2014/main" id="{4E7C48D7-0F5A-9DBB-91EC-258FA12A8F1E}"/>
              </a:ext>
            </a:extLst>
          </p:cNvPr>
          <p:cNvSpPr/>
          <p:nvPr/>
        </p:nvSpPr>
        <p:spPr>
          <a:xfrm>
            <a:off x="8438670" y="659557"/>
            <a:ext cx="894081" cy="8455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1C09AC1A-F6F7-C813-8CEA-C3E2594C54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482"/>
          <a:stretch/>
        </p:blipFill>
        <p:spPr>
          <a:xfrm>
            <a:off x="6728833" y="3798877"/>
            <a:ext cx="5047075" cy="1108276"/>
          </a:xfrm>
          <a:prstGeom prst="rect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F4A09FCF-DBBA-2ACB-492F-BE91EC9A0AF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50"/>
          <a:stretch/>
        </p:blipFill>
        <p:spPr>
          <a:xfrm>
            <a:off x="6728832" y="5103779"/>
            <a:ext cx="5047075" cy="106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447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A09A0D80-338E-9CAC-73CF-C6B2D9D21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815" b="96689" l="6818" r="92614">
                        <a14:foregroundMark x1="23580" y1="6788" x2="31818" y2="9768"/>
                        <a14:foregroundMark x1="23580" y1="3642" x2="8523" y2="6457"/>
                        <a14:foregroundMark x1="8523" y1="6457" x2="8807" y2="32781"/>
                        <a14:foregroundMark x1="7955" y1="29470" x2="9375" y2="91391"/>
                        <a14:foregroundMark x1="9375" y1="91391" x2="42330" y2="94702"/>
                        <a14:foregroundMark x1="42330" y1="94702" x2="83239" y2="92550"/>
                        <a14:foregroundMark x1="8807" y1="90894" x2="21875" y2="96358"/>
                        <a14:foregroundMark x1="21875" y1="96358" x2="50000" y2="96854"/>
                        <a14:foregroundMark x1="50000" y1="96854" x2="86364" y2="95199"/>
                        <a14:foregroundMark x1="86364" y1="95199" x2="92330" y2="81623"/>
                        <a14:foregroundMark x1="92045" y1="91391" x2="87500" y2="96854"/>
                        <a14:foregroundMark x1="10511" y1="91391" x2="9659" y2="95861"/>
                        <a14:foregroundMark x1="7670" y1="5298" x2="75284" y2="6623"/>
                        <a14:foregroundMark x1="70455" y1="4636" x2="84943" y2="8940"/>
                        <a14:foregroundMark x1="84943" y1="8940" x2="76705" y2="11424"/>
                        <a14:foregroundMark x1="11648" y1="3477" x2="37500" y2="2980"/>
                        <a14:foregroundMark x1="37500" y1="2980" x2="87500" y2="4305"/>
                        <a14:foregroundMark x1="89807" y1="19371" x2="91477" y2="80132"/>
                        <a14:foregroundMark x1="89489" y1="7781" x2="89712" y2="15894"/>
                        <a14:foregroundMark x1="59943" y1="7616" x2="52557" y2="7781"/>
                        <a14:foregroundMark x1="92614" y1="13742" x2="91477" y2="2152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6888" y="606235"/>
            <a:ext cx="3470797" cy="5955572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F946B8F6-A55D-A09C-42AD-94CDF12F1D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0210" y="193964"/>
            <a:ext cx="1826336" cy="1786385"/>
          </a:xfrm>
          <a:prstGeom prst="rect">
            <a:avLst/>
          </a:prstGeom>
        </p:spPr>
      </p:pic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7B267597-4605-72C1-50C4-EB992A17527A}"/>
              </a:ext>
            </a:extLst>
          </p:cNvPr>
          <p:cNvSpPr/>
          <p:nvPr/>
        </p:nvSpPr>
        <p:spPr>
          <a:xfrm>
            <a:off x="7997156" y="830847"/>
            <a:ext cx="907470" cy="512618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箭號: 向右 12">
            <a:extLst>
              <a:ext uri="{FF2B5EF4-FFF2-40B4-BE49-F238E27FC236}">
                <a16:creationId xmlns:a16="http://schemas.microsoft.com/office/drawing/2014/main" id="{5414B810-4157-ABBD-11DC-1B5EDD5952C7}"/>
              </a:ext>
            </a:extLst>
          </p:cNvPr>
          <p:cNvSpPr/>
          <p:nvPr/>
        </p:nvSpPr>
        <p:spPr>
          <a:xfrm rot="5400000">
            <a:off x="9439643" y="2278822"/>
            <a:ext cx="907470" cy="512618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0E6A0FB2-7A67-C5FF-8F26-4A756761766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91"/>
          <a:stretch/>
        </p:blipFill>
        <p:spPr>
          <a:xfrm>
            <a:off x="4187748" y="127000"/>
            <a:ext cx="3608086" cy="3597910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0031A01B-1B28-0C98-F01D-258F3032B16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691"/>
          <a:stretch/>
        </p:blipFill>
        <p:spPr>
          <a:xfrm>
            <a:off x="8185897" y="3114923"/>
            <a:ext cx="3608086" cy="3597910"/>
          </a:xfrm>
          <a:prstGeom prst="rect">
            <a:avLst/>
          </a:prstGeom>
        </p:spPr>
      </p:pic>
      <p:sp>
        <p:nvSpPr>
          <p:cNvPr id="20" name="文字方塊 19">
            <a:extLst>
              <a:ext uri="{FF2B5EF4-FFF2-40B4-BE49-F238E27FC236}">
                <a16:creationId xmlns:a16="http://schemas.microsoft.com/office/drawing/2014/main" id="{53CDF342-9964-E832-CE22-9B773B09B6FE}"/>
              </a:ext>
            </a:extLst>
          </p:cNvPr>
          <p:cNvSpPr txBox="1"/>
          <p:nvPr/>
        </p:nvSpPr>
        <p:spPr>
          <a:xfrm>
            <a:off x="11020213" y="494453"/>
            <a:ext cx="9707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With </a:t>
            </a:r>
          </a:p>
          <a:p>
            <a:r>
              <a:rPr lang="en-US" altLang="zh-TW" dirty="0"/>
              <a:t>	x1</a:t>
            </a:r>
            <a:endParaRPr lang="zh-TW" altLang="en-US" dirty="0"/>
          </a:p>
        </p:txBody>
      </p:sp>
      <p:pic>
        <p:nvPicPr>
          <p:cNvPr id="22" name="圖片 21">
            <a:extLst>
              <a:ext uri="{FF2B5EF4-FFF2-40B4-BE49-F238E27FC236}">
                <a16:creationId xmlns:a16="http://schemas.microsoft.com/office/drawing/2014/main" id="{5B14C9E2-B17F-90BD-DF47-C7E2BDFF1B4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6408" y="830847"/>
            <a:ext cx="389159" cy="336136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F733FC0F-D8AB-DD38-CCA9-FB5AE2FF50B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47275" y="4913878"/>
            <a:ext cx="3867690" cy="495369"/>
          </a:xfrm>
          <a:prstGeom prst="rect">
            <a:avLst/>
          </a:prstGeom>
        </p:spPr>
      </p:pic>
      <p:sp>
        <p:nvSpPr>
          <p:cNvPr id="25" name="文字方塊 24">
            <a:extLst>
              <a:ext uri="{FF2B5EF4-FFF2-40B4-BE49-F238E27FC236}">
                <a16:creationId xmlns:a16="http://schemas.microsoft.com/office/drawing/2014/main" id="{2DD9E0CD-A2D9-65D8-C0C7-B7F4941B2489}"/>
              </a:ext>
            </a:extLst>
          </p:cNvPr>
          <p:cNvSpPr txBox="1"/>
          <p:nvPr/>
        </p:nvSpPr>
        <p:spPr>
          <a:xfrm>
            <a:off x="10437707" y="4807619"/>
            <a:ext cx="18762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/>
              <a:t>3x3</a:t>
            </a:r>
            <a:endParaRPr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334717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5727E3-1700-64AA-C9E6-2E9A96A97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41679"/>
            <a:ext cx="10353762" cy="970450"/>
          </a:xfrm>
        </p:spPr>
        <p:txBody>
          <a:bodyPr/>
          <a:lstStyle/>
          <a:p>
            <a:r>
              <a:rPr lang="zh-TW" altLang="en-US" dirty="0"/>
              <a:t>程式開發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1BB078-5F03-6F0A-ADC7-C87AB53F7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0168" y="1712129"/>
            <a:ext cx="7436032" cy="4058751"/>
          </a:xfrm>
        </p:spPr>
        <p:txBody>
          <a:bodyPr/>
          <a:lstStyle/>
          <a:p>
            <a:r>
              <a:rPr lang="zh-TW" altLang="en-US" dirty="0"/>
              <a:t>除去素材庫</a:t>
            </a:r>
            <a:r>
              <a:rPr lang="en-US" altLang="zh-TW" dirty="0"/>
              <a:t>(</a:t>
            </a:r>
            <a:r>
              <a:rPr lang="zh-TW" altLang="en-US" dirty="0"/>
              <a:t>圖檔、音檔</a:t>
            </a:r>
            <a:r>
              <a:rPr lang="en-US" altLang="zh-TW" dirty="0"/>
              <a:t>)</a:t>
            </a:r>
            <a:r>
              <a:rPr lang="zh-TW" altLang="en-US" dirty="0"/>
              <a:t>，</a:t>
            </a:r>
            <a:r>
              <a:rPr lang="en-US" altLang="zh-TW" dirty="0"/>
              <a:t>HTML</a:t>
            </a:r>
            <a:r>
              <a:rPr lang="zh-TW" altLang="en-US" dirty="0"/>
              <a:t>、</a:t>
            </a:r>
            <a:r>
              <a:rPr lang="en-US" altLang="zh-TW" dirty="0"/>
              <a:t>CSS</a:t>
            </a:r>
            <a:r>
              <a:rPr lang="zh-TW" altLang="en-US" dirty="0"/>
              <a:t>、</a:t>
            </a:r>
            <a:r>
              <a:rPr lang="en-US" altLang="zh-TW" dirty="0"/>
              <a:t>JS</a:t>
            </a:r>
            <a:r>
              <a:rPr lang="zh-TW" altLang="en-US" dirty="0"/>
              <a:t>各一個檔案</a:t>
            </a:r>
            <a:endParaRPr lang="en-US" altLang="zh-TW" dirty="0"/>
          </a:p>
          <a:p>
            <a:r>
              <a:rPr lang="zh-TW" altLang="en-US" dirty="0"/>
              <a:t>均在</a:t>
            </a:r>
            <a:r>
              <a:rPr lang="en-US" altLang="zh-TW" dirty="0" err="1"/>
              <a:t>VScode</a:t>
            </a:r>
            <a:r>
              <a:rPr lang="zh-TW" altLang="en-US" dirty="0"/>
              <a:t>上開發，無使用任何</a:t>
            </a:r>
            <a:r>
              <a:rPr lang="en-US" altLang="zh-TW" dirty="0"/>
              <a:t>JS</a:t>
            </a:r>
            <a:r>
              <a:rPr lang="zh-TW" altLang="en-US" dirty="0"/>
              <a:t>程式庫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pPr marL="36900" indent="0">
              <a:buNone/>
            </a:pPr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39E3599A-071C-B3FF-C33F-1EB0575AA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591" y="1073831"/>
            <a:ext cx="2379063" cy="5614588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63EABDB3-8E69-B38F-E6D8-6234959DC6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0168" y="2876797"/>
            <a:ext cx="6818427" cy="383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14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EF9412-1FB7-0D94-8515-B180D207C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程式說明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E0C12A5-BF82-7EEE-D24A-78EC5865D1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重點函式：</a:t>
            </a:r>
            <a:endParaRPr lang="en-US" altLang="zh-TW" dirty="0"/>
          </a:p>
          <a:p>
            <a:pPr lvl="1"/>
            <a:r>
              <a:rPr lang="zh-TW" altLang="en-US" dirty="0"/>
              <a:t>同</a:t>
            </a:r>
            <a:r>
              <a:rPr lang="en-US" altLang="zh-TW" dirty="0"/>
              <a:t>/</a:t>
            </a:r>
            <a:r>
              <a:rPr lang="zh-TW" altLang="en-US" dirty="0"/>
              <a:t>異色塊點擊 </a:t>
            </a:r>
            <a:r>
              <a:rPr lang="en-US" altLang="zh-TW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clickansBtn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zh-TW" altLang="en-US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、</a:t>
            </a:r>
            <a:r>
              <a:rPr lang="en-US" altLang="zh-TW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clickotherBtn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zh-TW" dirty="0"/>
          </a:p>
          <a:p>
            <a:pPr lvl="1"/>
            <a:r>
              <a:rPr lang="zh-TW" altLang="en-US" dirty="0"/>
              <a:t>計時相關 </a:t>
            </a:r>
            <a:r>
              <a:rPr lang="en-US" altLang="zh-TW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timeOut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zh-TW" altLang="en-US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、</a:t>
            </a:r>
            <a:r>
              <a:rPr lang="en-US" altLang="zh-TW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countDown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zh-TW" dirty="0"/>
          </a:p>
          <a:p>
            <a:pPr lvl="1"/>
            <a:r>
              <a:rPr lang="zh-TW" altLang="en-US" dirty="0"/>
              <a:t>生命值相關 </a:t>
            </a:r>
            <a:r>
              <a:rPr lang="en-US" altLang="zh-TW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heartControll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hp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lvl="1"/>
            <a:r>
              <a:rPr lang="zh-TW" altLang="en-US" dirty="0"/>
              <a:t>版面製作 </a:t>
            </a:r>
            <a:r>
              <a:rPr lang="en-US" altLang="zh-TW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createBlocks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lvl="1"/>
            <a:r>
              <a:rPr lang="zh-TW" altLang="en-US" dirty="0"/>
              <a:t>紀錄得分 </a:t>
            </a:r>
            <a:r>
              <a:rPr lang="en-US" altLang="zh-TW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recordAdd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lvl="1"/>
            <a:r>
              <a:rPr lang="zh-TW" altLang="en-US" dirty="0"/>
              <a:t>各式按鈕功能</a:t>
            </a:r>
            <a:r>
              <a:rPr lang="en-US" altLang="zh-TW" dirty="0"/>
              <a:t>(</a:t>
            </a:r>
            <a:r>
              <a:rPr lang="zh-TW" altLang="en-US" dirty="0"/>
              <a:t>重新開始、暫停、開關</a:t>
            </a:r>
            <a:r>
              <a:rPr lang="en-US" altLang="zh-TW" dirty="0"/>
              <a:t>BGM…)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51D3D93-E3F9-7668-10F1-1A97E64A8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2101" y="1431658"/>
            <a:ext cx="2907941" cy="5125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823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1E1570-A667-BC5F-FD10-91281499A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83817"/>
            <a:ext cx="10353762" cy="970450"/>
          </a:xfrm>
        </p:spPr>
        <p:txBody>
          <a:bodyPr/>
          <a:lstStyle/>
          <a:p>
            <a:r>
              <a:rPr lang="zh-TW" altLang="en-US" dirty="0"/>
              <a:t>色塊邏輯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DB5D3F1-21B4-FA05-D337-1E3A0A63D8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4978" y="1713347"/>
            <a:ext cx="5608784" cy="1871440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7B06DB4C-672D-7B43-D4C4-35A217BA0C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1495" y="2744344"/>
            <a:ext cx="5921573" cy="3995122"/>
          </a:xfrm>
          <a:prstGeom prst="rect">
            <a:avLst/>
          </a:prstGeom>
        </p:spPr>
      </p:pic>
      <p:cxnSp>
        <p:nvCxnSpPr>
          <p:cNvPr id="11" name="接點: 肘形 10">
            <a:extLst>
              <a:ext uri="{FF2B5EF4-FFF2-40B4-BE49-F238E27FC236}">
                <a16:creationId xmlns:a16="http://schemas.microsoft.com/office/drawing/2014/main" id="{E9AFEF54-2914-D41D-1A60-18FD222E412D}"/>
              </a:ext>
            </a:extLst>
          </p:cNvPr>
          <p:cNvCxnSpPr/>
          <p:nvPr/>
        </p:nvCxnSpPr>
        <p:spPr>
          <a:xfrm>
            <a:off x="3305387" y="2537758"/>
            <a:ext cx="2819156" cy="41317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176800F6-5F74-DC2A-2517-8971AC848709}"/>
              </a:ext>
            </a:extLst>
          </p:cNvPr>
          <p:cNvSpPr txBox="1"/>
          <p:nvPr/>
        </p:nvSpPr>
        <p:spPr>
          <a:xfrm>
            <a:off x="2492587" y="15286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D5508A3E-8FAC-180F-E822-C49E4DF2B166}"/>
              </a:ext>
            </a:extLst>
          </p:cNvPr>
          <p:cNvSpPr txBox="1"/>
          <p:nvPr/>
        </p:nvSpPr>
        <p:spPr>
          <a:xfrm>
            <a:off x="2492587" y="1546162"/>
            <a:ext cx="51409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/>
              <a:t>色塊隨數量越多則尺寸越小</a:t>
            </a:r>
            <a:r>
              <a:rPr lang="en-US" altLang="zh-TW" sz="1600" dirty="0"/>
              <a:t>(</a:t>
            </a:r>
            <a:r>
              <a:rPr lang="zh-TW" altLang="en-US" sz="1600" dirty="0"/>
              <a:t>色塊不超過</a:t>
            </a:r>
            <a:r>
              <a:rPr lang="en-US" altLang="zh-TW" sz="1600" dirty="0"/>
              <a:t>20x20)</a:t>
            </a:r>
            <a:endParaRPr lang="zh-TW" altLang="en-US" sz="1600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943FFCFF-5412-C299-FCC3-C0DE567761F4}"/>
              </a:ext>
            </a:extLst>
          </p:cNvPr>
          <p:cNvSpPr txBox="1"/>
          <p:nvPr/>
        </p:nvSpPr>
        <p:spPr>
          <a:xfrm>
            <a:off x="3554062" y="1993870"/>
            <a:ext cx="51409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/>
              <a:t>(</a:t>
            </a:r>
            <a:r>
              <a:rPr lang="en-US" altLang="zh-TW" sz="1600" dirty="0">
                <a:solidFill>
                  <a:srgbClr val="FF0000"/>
                </a:solidFill>
              </a:rPr>
              <a:t>R</a:t>
            </a:r>
            <a:r>
              <a:rPr lang="en-US" altLang="zh-TW" sz="1600" dirty="0"/>
              <a:t>,</a:t>
            </a:r>
            <a:r>
              <a:rPr lang="en-US" altLang="zh-TW" sz="1600" dirty="0">
                <a:solidFill>
                  <a:srgbClr val="00FF00"/>
                </a:solidFill>
              </a:rPr>
              <a:t>G</a:t>
            </a:r>
            <a:r>
              <a:rPr lang="en-US" altLang="zh-TW" sz="1600" dirty="0"/>
              <a:t>,</a:t>
            </a:r>
            <a:r>
              <a:rPr lang="en-US" altLang="zh-TW" sz="1600" dirty="0">
                <a:solidFill>
                  <a:srgbClr val="0000FF"/>
                </a:solidFill>
              </a:rPr>
              <a:t>B</a:t>
            </a:r>
            <a:r>
              <a:rPr lang="en-US" altLang="zh-TW" sz="1600" dirty="0"/>
              <a:t>)</a:t>
            </a:r>
            <a:r>
              <a:rPr lang="zh-TW" altLang="en-US" sz="1600" dirty="0"/>
              <a:t>隨機生成，每項數值介於</a:t>
            </a:r>
            <a:r>
              <a:rPr lang="en-US" altLang="zh-TW" sz="1600" b="1" dirty="0">
                <a:solidFill>
                  <a:srgbClr val="FFFFCC"/>
                </a:solidFill>
              </a:rPr>
              <a:t>50~210</a:t>
            </a:r>
            <a:endParaRPr lang="zh-TW" altLang="en-US" sz="1600" b="1" dirty="0">
              <a:solidFill>
                <a:srgbClr val="FFFFCC"/>
              </a:solidFill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82518E63-8D03-74FF-5344-2CAEBE32B2F2}"/>
              </a:ext>
            </a:extLst>
          </p:cNvPr>
          <p:cNvSpPr txBox="1"/>
          <p:nvPr/>
        </p:nvSpPr>
        <p:spPr>
          <a:xfrm>
            <a:off x="8615680" y="2441578"/>
            <a:ext cx="51409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/>
              <a:t>異色差值介於</a:t>
            </a:r>
            <a:r>
              <a:rPr lang="en-US" altLang="zh-TW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15~25</a:t>
            </a:r>
            <a:endParaRPr lang="zh-TW" altLang="en-US" sz="16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C477BDAA-21BB-9E2F-98CF-996FD763010A}"/>
              </a:ext>
            </a:extLst>
          </p:cNvPr>
          <p:cNvSpPr txBox="1"/>
          <p:nvPr/>
        </p:nvSpPr>
        <p:spPr>
          <a:xfrm>
            <a:off x="1239519" y="4675921"/>
            <a:ext cx="51409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/>
              <a:t>異色共有</a:t>
            </a:r>
            <a:r>
              <a:rPr lang="en-US" altLang="zh-TW" sz="1600" dirty="0"/>
              <a:t>2x2x2 = 8</a:t>
            </a:r>
            <a:r>
              <a:rPr lang="zh-TW" altLang="en-US" sz="1600" dirty="0"/>
              <a:t>種可能 不會只有加深、加淺</a:t>
            </a:r>
            <a:endParaRPr lang="en-US" altLang="zh-TW" sz="16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4301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85A7AE-5056-F4B8-533F-3D94AA7C7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>
                <a:latin typeface="+mj-ea"/>
              </a:rPr>
              <a:t>THE</a:t>
            </a:r>
            <a:r>
              <a:rPr lang="zh-TW" altLang="en-US" dirty="0">
                <a:latin typeface="+mj-ea"/>
              </a:rPr>
              <a:t> </a:t>
            </a:r>
            <a:r>
              <a:rPr lang="en-US" altLang="zh-TW" dirty="0">
                <a:latin typeface="+mj-ea"/>
              </a:rPr>
              <a:t>END</a:t>
            </a:r>
            <a:endParaRPr lang="zh-TW" altLang="en-US" dirty="0">
              <a:latin typeface="+mj-ea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9323431-DA2B-BD26-F550-FCE3129E73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4318" y="2790591"/>
            <a:ext cx="3712716" cy="3712716"/>
          </a:xfr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DF0DEF13-03A9-FA24-5D2B-5CC11CB3557E}"/>
              </a:ext>
            </a:extLst>
          </p:cNvPr>
          <p:cNvSpPr txBox="1"/>
          <p:nvPr/>
        </p:nvSpPr>
        <p:spPr>
          <a:xfrm>
            <a:off x="2830040" y="1754135"/>
            <a:ext cx="65212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1800" dirty="0">
                <a:latin typeface="+mj-ea"/>
                <a:ea typeface="+mj-ea"/>
              </a:rPr>
              <a:t>遊戲網址：</a:t>
            </a:r>
            <a:r>
              <a:rPr lang="en-US" altLang="zh-TW" sz="1800" dirty="0">
                <a:latin typeface="+mj-ea"/>
                <a:ea typeface="+mj-ea"/>
                <a:hlinkClick r:id="rId3"/>
              </a:rPr>
              <a:t>https://skylining823.github.io/ColorTest/</a:t>
            </a:r>
            <a:endParaRPr lang="en-US" altLang="zh-TW" sz="1800" dirty="0">
              <a:latin typeface="+mj-ea"/>
              <a:ea typeface="+mj-ea"/>
            </a:endParaRPr>
          </a:p>
          <a:p>
            <a:pPr algn="ctr"/>
            <a:endParaRPr lang="en-US" altLang="zh-TW" sz="1800" dirty="0">
              <a:latin typeface="+mj-ea"/>
              <a:ea typeface="+mj-ea"/>
            </a:endParaRPr>
          </a:p>
          <a:p>
            <a:pPr algn="ctr"/>
            <a:r>
              <a:rPr lang="en-US" altLang="zh-TW" dirty="0">
                <a:latin typeface="+mj-ea"/>
                <a:ea typeface="+mj-ea"/>
              </a:rPr>
              <a:t>(</a:t>
            </a:r>
            <a:r>
              <a:rPr lang="zh-TW" altLang="en-US" dirty="0">
                <a:latin typeface="+mj-ea"/>
                <a:ea typeface="+mj-ea"/>
              </a:rPr>
              <a:t>建議用</a:t>
            </a:r>
            <a:r>
              <a:rPr lang="en-US" altLang="zh-TW" dirty="0">
                <a:latin typeface="+mj-ea"/>
                <a:ea typeface="+mj-ea"/>
              </a:rPr>
              <a:t>PC</a:t>
            </a:r>
            <a:r>
              <a:rPr lang="zh-TW" altLang="en-US" dirty="0">
                <a:latin typeface="+mj-ea"/>
                <a:ea typeface="+mj-ea"/>
              </a:rPr>
              <a:t>端遊玩，行動端如</a:t>
            </a:r>
            <a:r>
              <a:rPr lang="en-US" altLang="zh-TW" dirty="0">
                <a:latin typeface="+mj-ea"/>
                <a:ea typeface="+mj-ea"/>
              </a:rPr>
              <a:t>iOS</a:t>
            </a:r>
            <a:r>
              <a:rPr lang="zh-TW" altLang="en-US" dirty="0">
                <a:latin typeface="+mj-ea"/>
                <a:ea typeface="+mj-ea"/>
              </a:rPr>
              <a:t>可能會產生聲音延遲的問題</a:t>
            </a:r>
            <a:r>
              <a:rPr lang="en-US" altLang="zh-TW" dirty="0">
                <a:latin typeface="+mj-ea"/>
                <a:ea typeface="+mj-ea"/>
              </a:rPr>
              <a:t>)</a:t>
            </a:r>
            <a:endParaRPr lang="zh-TW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260173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石板">
  <a:themeElements>
    <a:clrScheme name="石板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石板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石板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TM04033929[[fn=石板]]</Template>
  <TotalTime>348</TotalTime>
  <Words>280</Words>
  <Application>Microsoft Office PowerPoint</Application>
  <PresentationFormat>寬螢幕</PresentationFormat>
  <Paragraphs>41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微軟正黑體</vt:lpstr>
      <vt:lpstr>Calisto MT</vt:lpstr>
      <vt:lpstr>Consolas</vt:lpstr>
      <vt:lpstr>Wingdings 2</vt:lpstr>
      <vt:lpstr>石板</vt:lpstr>
      <vt:lpstr>JS報告 遊戲ColorTest</vt:lpstr>
      <vt:lpstr>設計發想&amp;特別感謝</vt:lpstr>
      <vt:lpstr>遊戲介面</vt:lpstr>
      <vt:lpstr>遊戲規則</vt:lpstr>
      <vt:lpstr>PowerPoint 簡報</vt:lpstr>
      <vt:lpstr>程式開發</vt:lpstr>
      <vt:lpstr>程式說明</vt:lpstr>
      <vt:lpstr>色塊邏輯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JS報告 小遊戲ColorTest</dc:title>
  <dc:creator>李天寧</dc:creator>
  <cp:lastModifiedBy>李天寧</cp:lastModifiedBy>
  <cp:revision>18</cp:revision>
  <dcterms:created xsi:type="dcterms:W3CDTF">2022-05-31T08:37:11Z</dcterms:created>
  <dcterms:modified xsi:type="dcterms:W3CDTF">2022-06-06T16:53:51Z</dcterms:modified>
</cp:coreProperties>
</file>

<file path=docProps/thumbnail.jpeg>
</file>